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72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FCFCFC"/>
    <a:srgbClr val="FAFE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/>
    <p:restoredTop sz="94627"/>
  </p:normalViewPr>
  <p:slideViewPr>
    <p:cSldViewPr>
      <p:cViewPr varScale="1">
        <p:scale>
          <a:sx n="89" d="100"/>
          <a:sy n="89" d="100"/>
        </p:scale>
        <p:origin x="1248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5D91C-F725-344F-8001-5A04FA987AE2}" type="datetimeFigureOut">
              <a:rPr lang="nl-NL" smtClean="0"/>
              <a:t>15-06-18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B48A72-F8EF-F54E-A0D7-5FA7D1D5463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62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3618FF-0BA0-6A4F-81F5-2128C3EA5DC4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718147-7D89-CD4D-9040-11D9BD96619A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F0F8BB-260D-DD4C-A8C5-D691A5CE4098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73F2B2-2EE0-0D48-A005-33849C7E814F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48AA6E-914C-DA40-B32F-3AE8C9A11F6E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CFB7B7-B1F0-7242-8452-3A36FB2E5DB0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E3DD5E-C0F4-A94E-9D90-398313AF5699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969681-D52C-4D48-B5FF-3A670993633E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25C862-03C1-EA42-AF71-864D4A82CCBA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7E5D34-5C7C-D24A-B6D6-17051D4173BD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F0EE45-CE5D-CB4F-BDA3-ED8C4EA8DD1C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83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83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A25150E-3497-E24C-9127-345332C3C467}" type="slidenum">
              <a:rPr lang="nl-NL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83" charset="-128"/>
          <a:cs typeface="ＭＳ Ｐゴシック" pitchFamily="-83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ＭＳ Ｐゴシック" pitchFamily="-83" charset="-128"/>
          <a:cs typeface="ＭＳ Ｐゴシック" pitchFamily="-83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ＭＳ Ｐゴシック" pitchFamily="-83" charset="-128"/>
          <a:cs typeface="ＭＳ Ｐゴシック" pitchFamily="-83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ＭＳ Ｐゴシック" pitchFamily="-83" charset="-128"/>
          <a:cs typeface="ＭＳ Ｐゴシック" pitchFamily="-83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ＭＳ Ｐゴシック" pitchFamily="-83" charset="-128"/>
          <a:cs typeface="ＭＳ Ｐゴシック" pitchFamily="-83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83" charset="-128"/>
          <a:cs typeface="ＭＳ Ｐゴシック" pitchFamily="-83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83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83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83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83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83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83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83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83" charset="-128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rkenbijmumc.nl/vacature/10605-02s0001b4p" TargetMode="External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nl-NL"/>
          </a:p>
        </p:txBody>
      </p:sp>
      <p:pic>
        <p:nvPicPr>
          <p:cNvPr id="2051" name="Picture 5" descr="Afbeelding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2"/>
          <p:cNvSpPr txBox="1">
            <a:spLocks noChangeArrowheads="1"/>
          </p:cNvSpPr>
          <p:nvPr/>
        </p:nvSpPr>
        <p:spPr bwMode="auto">
          <a:xfrm>
            <a:off x="3962400" y="2329657"/>
            <a:ext cx="5181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nl-NL" sz="3200" dirty="0">
                <a:ea typeface="Arial" pitchFamily="-83" charset="0"/>
                <a:cs typeface="Arial" pitchFamily="-83" charset="0"/>
              </a:rPr>
              <a:t>Fellowship Foot </a:t>
            </a:r>
            <a:r>
              <a:rPr lang="nl-NL" sz="3200" dirty="0" err="1">
                <a:ea typeface="Arial" pitchFamily="-83" charset="0"/>
                <a:cs typeface="Arial" pitchFamily="-83" charset="0"/>
              </a:rPr>
              <a:t>and</a:t>
            </a:r>
            <a:r>
              <a:rPr lang="nl-NL" sz="3200" dirty="0">
                <a:ea typeface="Arial" pitchFamily="-83" charset="0"/>
                <a:cs typeface="Arial" pitchFamily="-83" charset="0"/>
              </a:rPr>
              <a:t> </a:t>
            </a:r>
            <a:r>
              <a:rPr lang="nl-NL" sz="3200" dirty="0" err="1">
                <a:ea typeface="Arial" pitchFamily="-83" charset="0"/>
                <a:cs typeface="Arial" pitchFamily="-83" charset="0"/>
              </a:rPr>
              <a:t>Ankle</a:t>
            </a:r>
            <a:r>
              <a:rPr lang="nl-NL" sz="3200" dirty="0">
                <a:ea typeface="Arial" pitchFamily="-83" charset="0"/>
                <a:cs typeface="Arial" pitchFamily="-83" charset="0"/>
              </a:rPr>
              <a:t> </a:t>
            </a:r>
            <a:r>
              <a:rPr lang="nl-NL" sz="3200" dirty="0" err="1">
                <a:ea typeface="Arial" pitchFamily="-83" charset="0"/>
                <a:cs typeface="Arial" pitchFamily="-83" charset="0"/>
              </a:rPr>
              <a:t>Surgery</a:t>
            </a:r>
            <a:endParaRPr lang="nl-NL" sz="3200" dirty="0">
              <a:ea typeface="Arial" pitchFamily="-83" charset="0"/>
              <a:cs typeface="Arial" pitchFamily="-83" charset="0"/>
            </a:endParaRPr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0" y="5943600"/>
            <a:ext cx="9144000" cy="250825"/>
          </a:xfrm>
          <a:prstGeom prst="rect">
            <a:avLst/>
          </a:prstGeom>
          <a:solidFill>
            <a:srgbClr val="FF8000"/>
          </a:solidFill>
          <a:ln w="9525">
            <a:noFill/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nl-NL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54" name="Tekstvak 12"/>
          <p:cNvSpPr txBox="1">
            <a:spLocks noChangeArrowheads="1"/>
          </p:cNvSpPr>
          <p:nvPr/>
        </p:nvSpPr>
        <p:spPr bwMode="auto">
          <a:xfrm>
            <a:off x="-53975" y="6207125"/>
            <a:ext cx="8359775" cy="862013"/>
          </a:xfrm>
          <a:prstGeom prst="rect">
            <a:avLst/>
          </a:prstGeom>
          <a:solidFill>
            <a:srgbClr val="078AC6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nl-NL" sz="1000" b="1">
                <a:solidFill>
                  <a:schemeClr val="bg1"/>
                </a:solidFill>
              </a:rPr>
              <a:t>Division Foot &amp; Ankle surgery</a:t>
            </a:r>
          </a:p>
          <a:p>
            <a:pPr algn="r"/>
            <a:r>
              <a:rPr lang="nl-NL" sz="1000" b="1">
                <a:solidFill>
                  <a:schemeClr val="bg1"/>
                </a:solidFill>
              </a:rPr>
              <a:t>Department Orthopaedic surgery</a:t>
            </a:r>
          </a:p>
          <a:p>
            <a:pPr algn="r"/>
            <a:r>
              <a:rPr lang="nl-NL" sz="1000" b="1">
                <a:solidFill>
                  <a:schemeClr val="bg1"/>
                </a:solidFill>
              </a:rPr>
              <a:t>Maastricht University Medical Center</a:t>
            </a:r>
          </a:p>
          <a:p>
            <a:pPr algn="r"/>
            <a:endParaRPr lang="nl-NL" sz="1000" b="1">
              <a:solidFill>
                <a:schemeClr val="bg1"/>
              </a:solidFill>
            </a:endParaRPr>
          </a:p>
          <a:p>
            <a:pPr algn="r"/>
            <a:endParaRPr lang="nl-NL" sz="1000" b="1">
              <a:solidFill>
                <a:schemeClr val="bg1"/>
              </a:solidFill>
            </a:endParaRPr>
          </a:p>
        </p:txBody>
      </p:sp>
      <p:pic>
        <p:nvPicPr>
          <p:cNvPr id="2055" name="Afbeelding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08725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hthoek 14"/>
          <p:cNvSpPr>
            <a:spLocks noChangeArrowheads="1"/>
          </p:cNvSpPr>
          <p:nvPr/>
        </p:nvSpPr>
        <p:spPr bwMode="auto">
          <a:xfrm>
            <a:off x="0" y="1066800"/>
            <a:ext cx="9144000" cy="304800"/>
          </a:xfrm>
          <a:prstGeom prst="rect">
            <a:avLst/>
          </a:prstGeom>
          <a:solidFill>
            <a:srgbClr val="FF8000"/>
          </a:solidFill>
          <a:ln w="9525">
            <a:noFill/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nl-NL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57" name="Afbeelding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0"/>
            <a:ext cx="2286000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Afbeelding 7" descr="ortklbla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05800" y="6324600"/>
            <a:ext cx="838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2" name="Tekstvak 15"/>
          <p:cNvSpPr txBox="1">
            <a:spLocks noChangeArrowheads="1"/>
          </p:cNvSpPr>
          <p:nvPr/>
        </p:nvSpPr>
        <p:spPr bwMode="auto">
          <a:xfrm>
            <a:off x="9364663" y="36068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2" name="Picture 2" descr="DFAS">
            <a:extLst>
              <a:ext uri="{FF2B5EF4-FFF2-40B4-BE49-F238E27FC236}">
                <a16:creationId xmlns:a16="http://schemas.microsoft.com/office/drawing/2014/main" id="{30EBD7FE-3D5D-D04B-B36D-3E2771916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26" y="2987109"/>
            <a:ext cx="2736304" cy="118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beeldingsresultaat voor mumc">
            <a:extLst>
              <a:ext uri="{FF2B5EF4-FFF2-40B4-BE49-F238E27FC236}">
                <a16:creationId xmlns:a16="http://schemas.microsoft.com/office/drawing/2014/main" id="{CE61A644-2051-0E41-A15F-C15611FCC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11780"/>
            <a:ext cx="2467620" cy="50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kstvak 5"/>
          <p:cNvSpPr txBox="1">
            <a:spLocks noChangeArrowheads="1"/>
          </p:cNvSpPr>
          <p:nvPr/>
        </p:nvSpPr>
        <p:spPr bwMode="auto">
          <a:xfrm>
            <a:off x="-53975" y="6172200"/>
            <a:ext cx="8359775" cy="708025"/>
          </a:xfrm>
          <a:prstGeom prst="rect">
            <a:avLst/>
          </a:prstGeom>
          <a:solidFill>
            <a:srgbClr val="078AC6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nl-NL" sz="800" b="1">
                <a:solidFill>
                  <a:schemeClr val="bg1"/>
                </a:solidFill>
              </a:rPr>
              <a:t>Division Foot &amp; Ankle surgery</a:t>
            </a:r>
          </a:p>
          <a:p>
            <a:pPr algn="r"/>
            <a:r>
              <a:rPr lang="nl-NL" sz="800" b="1">
                <a:solidFill>
                  <a:schemeClr val="bg1"/>
                </a:solidFill>
              </a:rPr>
              <a:t>Department Orthopaedic surgery</a:t>
            </a:r>
          </a:p>
          <a:p>
            <a:pPr algn="r"/>
            <a:r>
              <a:rPr lang="nl-NL" sz="800" b="1">
                <a:solidFill>
                  <a:schemeClr val="bg1"/>
                </a:solidFill>
              </a:rPr>
              <a:t>Maastricht University Medical Center</a:t>
            </a:r>
          </a:p>
          <a:p>
            <a:pPr algn="r"/>
            <a:endParaRPr lang="nl-NL" sz="800" b="1">
              <a:solidFill>
                <a:schemeClr val="bg1"/>
              </a:solidFill>
            </a:endParaRPr>
          </a:p>
          <a:p>
            <a:pPr algn="r"/>
            <a:endParaRPr lang="nl-NL" sz="800" b="1">
              <a:solidFill>
                <a:schemeClr val="bg1"/>
              </a:solidFill>
            </a:endParaRPr>
          </a:p>
        </p:txBody>
      </p:sp>
      <p:pic>
        <p:nvPicPr>
          <p:cNvPr id="8195" name="Afbeelding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08725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Afbeelding 7" descr="ortklbla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0" y="6232525"/>
            <a:ext cx="747713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hoek 8"/>
          <p:cNvSpPr>
            <a:spLocks noChangeArrowheads="1"/>
          </p:cNvSpPr>
          <p:nvPr/>
        </p:nvSpPr>
        <p:spPr bwMode="auto">
          <a:xfrm>
            <a:off x="0" y="6096000"/>
            <a:ext cx="9144000" cy="98425"/>
          </a:xfrm>
          <a:prstGeom prst="rect">
            <a:avLst/>
          </a:prstGeom>
          <a:solidFill>
            <a:srgbClr val="FF8000"/>
          </a:solidFill>
          <a:ln w="9525">
            <a:noFill/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nl-NL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hthoek 9"/>
          <p:cNvSpPr/>
          <p:nvPr/>
        </p:nvSpPr>
        <p:spPr>
          <a:xfrm>
            <a:off x="228600" y="838200"/>
            <a:ext cx="8610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8199" name="Titel 1"/>
          <p:cNvSpPr txBox="1">
            <a:spLocks/>
          </p:cNvSpPr>
          <p:nvPr/>
        </p:nvSpPr>
        <p:spPr bwMode="auto">
          <a:xfrm>
            <a:off x="368300" y="152400"/>
            <a:ext cx="8502650" cy="404813"/>
          </a:xfrm>
          <a:prstGeom prst="rect">
            <a:avLst/>
          </a:prstGeom>
          <a:solidFill>
            <a:srgbClr val="FF8000"/>
          </a:solidFill>
          <a:ln w="9525">
            <a:solidFill>
              <a:srgbClr val="FF8000"/>
            </a:solidFill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nl-NL" sz="2000" b="1" dirty="0">
                <a:solidFill>
                  <a:schemeClr val="bg1"/>
                </a:solidFill>
                <a:ea typeface="Arial" pitchFamily="-83" charset="0"/>
                <a:cs typeface="Arial" pitchFamily="-83" charset="0"/>
              </a:rPr>
              <a:t>Fellowship Foot </a:t>
            </a:r>
            <a:r>
              <a:rPr lang="nl-NL" sz="2000" b="1" dirty="0" err="1">
                <a:solidFill>
                  <a:schemeClr val="bg1"/>
                </a:solidFill>
                <a:ea typeface="Arial" pitchFamily="-83" charset="0"/>
                <a:cs typeface="Arial" pitchFamily="-83" charset="0"/>
              </a:rPr>
              <a:t>and</a:t>
            </a:r>
            <a:r>
              <a:rPr lang="nl-NL" sz="2000" b="1" dirty="0">
                <a:solidFill>
                  <a:schemeClr val="bg1"/>
                </a:solidFill>
                <a:ea typeface="Arial" pitchFamily="-83" charset="0"/>
                <a:cs typeface="Arial" pitchFamily="-83" charset="0"/>
              </a:rPr>
              <a:t> </a:t>
            </a:r>
            <a:r>
              <a:rPr lang="nl-NL" sz="2000" b="1" dirty="0" err="1">
                <a:solidFill>
                  <a:schemeClr val="bg1"/>
                </a:solidFill>
                <a:ea typeface="Arial" pitchFamily="-83" charset="0"/>
                <a:cs typeface="Arial" pitchFamily="-83" charset="0"/>
              </a:rPr>
              <a:t>Ankle</a:t>
            </a:r>
            <a:r>
              <a:rPr lang="nl-NL" sz="2000" b="1" dirty="0">
                <a:solidFill>
                  <a:schemeClr val="bg1"/>
                </a:solidFill>
                <a:ea typeface="Arial" pitchFamily="-83" charset="0"/>
                <a:cs typeface="Arial" pitchFamily="-83" charset="0"/>
              </a:rPr>
              <a:t> </a:t>
            </a:r>
            <a:r>
              <a:rPr lang="nl-NL" sz="2000" b="1" dirty="0" err="1">
                <a:solidFill>
                  <a:schemeClr val="bg1"/>
                </a:solidFill>
                <a:ea typeface="Arial" pitchFamily="-83" charset="0"/>
                <a:cs typeface="Arial" pitchFamily="-83" charset="0"/>
              </a:rPr>
              <a:t>Surgery</a:t>
            </a:r>
            <a:endParaRPr lang="nl-NL" sz="2000" b="1" dirty="0">
              <a:solidFill>
                <a:schemeClr val="bg1"/>
              </a:solidFill>
              <a:ea typeface="Arial" pitchFamily="-83" charset="0"/>
              <a:cs typeface="Arial" pitchFamily="-83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EF25D563-D0D8-3E44-A9E3-D8AC1F313FA5}"/>
              </a:ext>
            </a:extLst>
          </p:cNvPr>
          <p:cNvSpPr/>
          <p:nvPr/>
        </p:nvSpPr>
        <p:spPr>
          <a:xfrm>
            <a:off x="346075" y="990600"/>
            <a:ext cx="85248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indent="-12700">
              <a:spcAft>
                <a:spcPts val="1200"/>
              </a:spcAft>
            </a:pPr>
            <a:r>
              <a:rPr lang="nl-N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MUMC+ en DFAS zoeken een</a:t>
            </a:r>
          </a:p>
          <a:p>
            <a:pPr marL="12700" indent="-12700">
              <a:spcAft>
                <a:spcPts val="1200"/>
              </a:spcAft>
            </a:pPr>
            <a:r>
              <a:rPr lang="nl-NL" sz="1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Fellow Foot </a:t>
            </a:r>
            <a:r>
              <a:rPr lang="nl-NL" sz="10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nl-NL" sz="1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10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Ankle</a:t>
            </a:r>
            <a:r>
              <a:rPr lang="nl-NL" sz="1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10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Surgery</a:t>
            </a:r>
            <a:endParaRPr lang="nl-NL" sz="1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0" indent="-12700">
              <a:spcAft>
                <a:spcPts val="1200"/>
              </a:spcAft>
            </a:pPr>
            <a:r>
              <a:rPr lang="nl-NL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Foot </a:t>
            </a:r>
            <a:r>
              <a:rPr lang="nl-NL" sz="1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nl-NL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1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Ankle</a:t>
            </a:r>
            <a:r>
              <a:rPr lang="nl-NL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1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Surgery</a:t>
            </a:r>
            <a:r>
              <a:rPr lang="nl-NL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Fellow (M/V)  </a:t>
            </a:r>
          </a:p>
          <a:p>
            <a:r>
              <a:rPr lang="nl-NL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afdeling</a:t>
            </a:r>
          </a:p>
          <a:p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Binnen het MUMC+ heeft de afdeling </a:t>
            </a:r>
            <a:r>
              <a:rPr lang="nl-NL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Orthopaedie</a:t>
            </a: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/Traumachirurgie een dubbele functie. Enerzijds een academische opdracht met Top </a:t>
            </a:r>
            <a:r>
              <a:rPr lang="nl-NL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Referente</a:t>
            </a: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 Functies (</a:t>
            </a:r>
            <a:r>
              <a:rPr lang="nl-NL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TRFs</a:t>
            </a: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) zoals rug chirurgie, </a:t>
            </a:r>
            <a:r>
              <a:rPr lang="nl-NL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kinder</a:t>
            </a: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orthopaedie</a:t>
            </a: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, traumachirurgie, vroeg artrose/regeneratieve geneeskunde en infectie behandeling/revisie chirurgie. Anderzijds een regionale functie voor deze </a:t>
            </a:r>
            <a:r>
              <a:rPr lang="nl-NL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lijns</a:t>
            </a: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 orthopedische zorg.  Het MUMC+ is een level 1 traumacentrum waarbij o.a.  complexe voet- en enkel traumachirurgie tot het palet behoort binnen het MUMC+. Door de regionale perifere functie van het MUMC+ komen naast complexe traumatologie  ook de </a:t>
            </a:r>
            <a:r>
              <a:rPr lang="nl-NL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monoletsels</a:t>
            </a: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 aan bod. </a:t>
            </a:r>
            <a:endParaRPr lang="nl-NL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functie</a:t>
            </a:r>
          </a:p>
          <a:p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U verricht als orthopedisch chirurg of traumachirurg werkzaamheden op de afdelingen Orthopedie en Traumachirurgie van het Maastricht UMC. Poliklinisch wordt er multidisciplinair samengewerkt in het Voet- en enkel Centrum Maastricht met afdeling Revalidatie (o.l.v. Prof. dr. C. </a:t>
            </a:r>
            <a:r>
              <a:rPr lang="nl-NL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Rommers</a:t>
            </a: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), Interne Geneeskunde (o.l.v. Prof. Dr. N. Schapers), Reumatologie (o.l.v. dr. D. Vosse) en Pijnteam (o.l.v. Prof. Dr. M. van Kleef). </a:t>
            </a:r>
            <a:endParaRPr lang="nl-NL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Door Orthopedie en </a:t>
            </a:r>
            <a:r>
              <a:rPr lang="nl-NL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Traumachirugie</a:t>
            </a:r>
            <a:r>
              <a:rPr lang="nl-N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worden alle operatieve voet- en enkelbehandelingen in Maastricht uitgevoerd. Het operatief palet varieert van trauma (Level I Traumacentrum) tot </a:t>
            </a:r>
            <a:r>
              <a:rPr lang="nl-NL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hallux</a:t>
            </a:r>
            <a:r>
              <a:rPr lang="nl-N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valguschirurgie</a:t>
            </a:r>
            <a:r>
              <a:rPr lang="nl-N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en degeneratieve afwijkingen van de voet- en enkel (jaarlijks in totaal zo’n 400 ingrepen). </a:t>
            </a:r>
          </a:p>
          <a:p>
            <a:endParaRPr lang="nl-NL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1000" b="1" dirty="0">
                <a:latin typeface="Calibri" panose="020F0502020204030204" pitchFamily="34" charset="0"/>
                <a:cs typeface="Calibri" panose="020F0502020204030204" pitchFamily="34" charset="0"/>
              </a:rPr>
              <a:t>Onze wensen</a:t>
            </a:r>
            <a:b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U heeft de opleiding tot orthopedisch chirurg of traumachirurg voltooid of voltooit deze binnenkort en u bent gemotiveerd om zich verder te bekwamen in de voet- en enkelchirurgie. U bent enthousiast en resultaatgericht, u toont initiatief en communiceert open en effectief. Zelfstandig werken is vanzelfsprekend, maar u kunt ook goed samenwerken met collega’s uit andere disciplines.</a:t>
            </a:r>
          </a:p>
          <a:p>
            <a:endParaRPr lang="nl-NL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1000" b="1" dirty="0">
                <a:latin typeface="Calibri" panose="020F0502020204030204" pitchFamily="34" charset="0"/>
                <a:cs typeface="Calibri" panose="020F0502020204030204" pitchFamily="34" charset="0"/>
              </a:rPr>
              <a:t>Wij bieden</a:t>
            </a:r>
            <a:b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U krijgt de kans tot verdere specialisatie op het terrein van de voet- en enkelchirurgie. Het fellowship betreft de periode 1 okt 2018 tot 1 april 2019</a:t>
            </a:r>
            <a:b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Het betreft een tijdelijk aanstelling van een half jaar voor gemiddeld 40-48 uur per week conform artikel 2.4.2 van de Cao </a:t>
            </a:r>
            <a:r>
              <a:rPr lang="nl-NL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umc</a:t>
            </a: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nl-NL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1000" b="1" dirty="0">
                <a:latin typeface="Calibri" panose="020F0502020204030204" pitchFamily="34" charset="0"/>
                <a:cs typeface="Calibri" panose="020F0502020204030204" pitchFamily="34" charset="0"/>
              </a:rPr>
              <a:t>Informatie en sollicitatie</a:t>
            </a:r>
            <a:b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Voor meer informatie kunt u contact opnemen met de heer drs. J. Hermus orthopedisch chirurg MUMC+, Prof dr. M. </a:t>
            </a:r>
            <a:r>
              <a:rPr lang="nl-NL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Poeze</a:t>
            </a: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 traumachirurg MUMC+ en drs. M. Bloembergen, orthopedisch chirurg </a:t>
            </a:r>
            <a:r>
              <a:rPr lang="nl-NL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Hagaziekenhuis</a:t>
            </a:r>
            <a:r>
              <a:rPr lang="nl-NL" sz="1000" dirty="0">
                <a:latin typeface="Calibri" panose="020F0502020204030204" pitchFamily="34" charset="0"/>
                <a:cs typeface="Calibri" panose="020F0502020204030204" pitchFamily="34" charset="0"/>
              </a:rPr>
              <a:t>/voorzitter DFAS.</a:t>
            </a:r>
            <a:br>
              <a:rPr lang="nl-NL" sz="1000" dirty="0"/>
            </a:br>
            <a:r>
              <a:rPr lang="nl-NL" sz="1000" dirty="0"/>
              <a:t>Wij verzoeken je, vóór 29 juni 2018, digitaal te solliciteren via onze website </a:t>
            </a:r>
            <a:r>
              <a:rPr lang="nl-NL" sz="1000" dirty="0" err="1">
                <a:hlinkClick r:id="rId3"/>
              </a:rPr>
              <a:t>www.werkenbijmumc.nl</a:t>
            </a:r>
            <a:r>
              <a:rPr lang="nl-NL" sz="1000" dirty="0" err="1"/>
              <a:t>door</a:t>
            </a:r>
            <a:r>
              <a:rPr lang="nl-NL" sz="1000" dirty="0"/>
              <a:t> gebruik te maken van de "solliciteren" knop. Sollicitaties via andere kanalen kunnen door ons niet in behandeling worden genomen.</a:t>
            </a:r>
          </a:p>
          <a:p>
            <a:br>
              <a:rPr lang="nl-NL" sz="1000" dirty="0"/>
            </a:br>
            <a:endParaRPr lang="nl-NL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2" descr="DFAS">
            <a:extLst>
              <a:ext uri="{FF2B5EF4-FFF2-40B4-BE49-F238E27FC236}">
                <a16:creationId xmlns:a16="http://schemas.microsoft.com/office/drawing/2014/main" id="{1DC8CB11-4E23-0444-AF8A-FC16372F3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191" y="748070"/>
            <a:ext cx="1496665" cy="65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Afbeeldingsresultaat voor mumc">
            <a:extLst>
              <a:ext uri="{FF2B5EF4-FFF2-40B4-BE49-F238E27FC236}">
                <a16:creationId xmlns:a16="http://schemas.microsoft.com/office/drawing/2014/main" id="{5E7CDC08-940A-234F-9A1B-F79A5824A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1047"/>
            <a:ext cx="3257823" cy="67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304</Words>
  <Application>Microsoft Macintosh PowerPoint</Application>
  <PresentationFormat>Diavoorstelling (4:3)</PresentationFormat>
  <Paragraphs>24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ＭＳ Ｐゴシック</vt:lpstr>
      <vt:lpstr>Arial</vt:lpstr>
      <vt:lpstr>Calibri</vt:lpstr>
      <vt:lpstr>Standaardontwerp</vt:lpstr>
      <vt:lpstr>PowerPoint-presentatie</vt:lpstr>
      <vt:lpstr>PowerPoint-presentatie</vt:lpstr>
    </vt:vector>
  </TitlesOfParts>
  <Company>MUMC</Company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jhermu</dc:creator>
  <cp:lastModifiedBy>Microsoft Office-gebruiker</cp:lastModifiedBy>
  <cp:revision>73</cp:revision>
  <dcterms:created xsi:type="dcterms:W3CDTF">2013-10-04T05:53:37Z</dcterms:created>
  <dcterms:modified xsi:type="dcterms:W3CDTF">2018-06-15T18:10:16Z</dcterms:modified>
</cp:coreProperties>
</file>